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73" r:id="rId3"/>
    <p:sldId id="274" r:id="rId4"/>
    <p:sldId id="275" r:id="rId5"/>
    <p:sldId id="276" r:id="rId6"/>
    <p:sldId id="277" r:id="rId7"/>
    <p:sldId id="262" r:id="rId8"/>
    <p:sldId id="278"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6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0C849D-C39C-4397-9652-746D29351636}" type="datetimeFigureOut">
              <a:rPr lang="en-US" smtClean="0"/>
              <a:t>8/8/2013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FD2670-097E-4EE0-95C1-7C5AB46F8CDA}" type="slidenum">
              <a:rPr lang="en-US" smtClean="0"/>
              <a:t>‹#›</a:t>
            </a:fld>
            <a:endParaRPr lang="en-US"/>
          </a:p>
        </p:txBody>
      </p:sp>
    </p:spTree>
    <p:extLst>
      <p:ext uri="{BB962C8B-B14F-4D97-AF65-F5344CB8AC3E}">
        <p14:creationId xmlns:p14="http://schemas.microsoft.com/office/powerpoint/2010/main" val="2477587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0C849D-C39C-4397-9652-746D29351636}" type="datetimeFigureOut">
              <a:rPr lang="en-US" smtClean="0"/>
              <a:t>8/8/2013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FD2670-097E-4EE0-95C1-7C5AB46F8CDA}" type="slidenum">
              <a:rPr lang="en-US" smtClean="0"/>
              <a:t>‹#›</a:t>
            </a:fld>
            <a:endParaRPr lang="en-US"/>
          </a:p>
        </p:txBody>
      </p:sp>
    </p:spTree>
    <p:extLst>
      <p:ext uri="{BB962C8B-B14F-4D97-AF65-F5344CB8AC3E}">
        <p14:creationId xmlns:p14="http://schemas.microsoft.com/office/powerpoint/2010/main" val="821939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0C849D-C39C-4397-9652-746D29351636}" type="datetimeFigureOut">
              <a:rPr lang="en-US" smtClean="0"/>
              <a:t>8/8/2013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FD2670-097E-4EE0-95C1-7C5AB46F8CDA}" type="slidenum">
              <a:rPr lang="en-US" smtClean="0"/>
              <a:t>‹#›</a:t>
            </a:fld>
            <a:endParaRPr lang="en-US"/>
          </a:p>
        </p:txBody>
      </p:sp>
    </p:spTree>
    <p:extLst>
      <p:ext uri="{BB962C8B-B14F-4D97-AF65-F5344CB8AC3E}">
        <p14:creationId xmlns:p14="http://schemas.microsoft.com/office/powerpoint/2010/main" val="331581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0C849D-C39C-4397-9652-746D29351636}" type="datetimeFigureOut">
              <a:rPr lang="en-US" smtClean="0"/>
              <a:t>8/8/2013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FD2670-097E-4EE0-95C1-7C5AB46F8CDA}" type="slidenum">
              <a:rPr lang="en-US" smtClean="0"/>
              <a:t>‹#›</a:t>
            </a:fld>
            <a:endParaRPr lang="en-US"/>
          </a:p>
        </p:txBody>
      </p:sp>
    </p:spTree>
    <p:extLst>
      <p:ext uri="{BB962C8B-B14F-4D97-AF65-F5344CB8AC3E}">
        <p14:creationId xmlns:p14="http://schemas.microsoft.com/office/powerpoint/2010/main" val="3240424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0C849D-C39C-4397-9652-746D29351636}" type="datetimeFigureOut">
              <a:rPr lang="en-US" smtClean="0"/>
              <a:t>8/8/2013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FD2670-097E-4EE0-95C1-7C5AB46F8CDA}" type="slidenum">
              <a:rPr lang="en-US" smtClean="0"/>
              <a:t>‹#›</a:t>
            </a:fld>
            <a:endParaRPr lang="en-US"/>
          </a:p>
        </p:txBody>
      </p:sp>
    </p:spTree>
    <p:extLst>
      <p:ext uri="{BB962C8B-B14F-4D97-AF65-F5344CB8AC3E}">
        <p14:creationId xmlns:p14="http://schemas.microsoft.com/office/powerpoint/2010/main" val="2068216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0C849D-C39C-4397-9652-746D29351636}" type="datetimeFigureOut">
              <a:rPr lang="en-US" smtClean="0"/>
              <a:t>8/8/2013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FD2670-097E-4EE0-95C1-7C5AB46F8CDA}" type="slidenum">
              <a:rPr lang="en-US" smtClean="0"/>
              <a:t>‹#›</a:t>
            </a:fld>
            <a:endParaRPr lang="en-US"/>
          </a:p>
        </p:txBody>
      </p:sp>
    </p:spTree>
    <p:extLst>
      <p:ext uri="{BB962C8B-B14F-4D97-AF65-F5344CB8AC3E}">
        <p14:creationId xmlns:p14="http://schemas.microsoft.com/office/powerpoint/2010/main" val="2580289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0C849D-C39C-4397-9652-746D29351636}" type="datetimeFigureOut">
              <a:rPr lang="en-US" smtClean="0"/>
              <a:t>8/8/2013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FD2670-097E-4EE0-95C1-7C5AB46F8CDA}" type="slidenum">
              <a:rPr lang="en-US" smtClean="0"/>
              <a:t>‹#›</a:t>
            </a:fld>
            <a:endParaRPr lang="en-US"/>
          </a:p>
        </p:txBody>
      </p:sp>
    </p:spTree>
    <p:extLst>
      <p:ext uri="{BB962C8B-B14F-4D97-AF65-F5344CB8AC3E}">
        <p14:creationId xmlns:p14="http://schemas.microsoft.com/office/powerpoint/2010/main" val="3627214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0C849D-C39C-4397-9652-746D29351636}" type="datetimeFigureOut">
              <a:rPr lang="en-US" smtClean="0"/>
              <a:t>8/8/2013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FD2670-097E-4EE0-95C1-7C5AB46F8CDA}" type="slidenum">
              <a:rPr lang="en-US" smtClean="0"/>
              <a:t>‹#›</a:t>
            </a:fld>
            <a:endParaRPr lang="en-US"/>
          </a:p>
        </p:txBody>
      </p:sp>
    </p:spTree>
    <p:extLst>
      <p:ext uri="{BB962C8B-B14F-4D97-AF65-F5344CB8AC3E}">
        <p14:creationId xmlns:p14="http://schemas.microsoft.com/office/powerpoint/2010/main" val="3116986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0C849D-C39C-4397-9652-746D29351636}" type="datetimeFigureOut">
              <a:rPr lang="en-US" smtClean="0"/>
              <a:t>8/8/2013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FD2670-097E-4EE0-95C1-7C5AB46F8CDA}" type="slidenum">
              <a:rPr lang="en-US" smtClean="0"/>
              <a:t>‹#›</a:t>
            </a:fld>
            <a:endParaRPr lang="en-US"/>
          </a:p>
        </p:txBody>
      </p:sp>
    </p:spTree>
    <p:extLst>
      <p:ext uri="{BB962C8B-B14F-4D97-AF65-F5344CB8AC3E}">
        <p14:creationId xmlns:p14="http://schemas.microsoft.com/office/powerpoint/2010/main" val="3898136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0C849D-C39C-4397-9652-746D29351636}" type="datetimeFigureOut">
              <a:rPr lang="en-US" smtClean="0"/>
              <a:t>8/8/2013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FD2670-097E-4EE0-95C1-7C5AB46F8CDA}" type="slidenum">
              <a:rPr lang="en-US" smtClean="0"/>
              <a:t>‹#›</a:t>
            </a:fld>
            <a:endParaRPr lang="en-US"/>
          </a:p>
        </p:txBody>
      </p:sp>
    </p:spTree>
    <p:extLst>
      <p:ext uri="{BB962C8B-B14F-4D97-AF65-F5344CB8AC3E}">
        <p14:creationId xmlns:p14="http://schemas.microsoft.com/office/powerpoint/2010/main" val="474122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0C849D-C39C-4397-9652-746D29351636}" type="datetimeFigureOut">
              <a:rPr lang="en-US" smtClean="0"/>
              <a:t>8/8/2013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FD2670-097E-4EE0-95C1-7C5AB46F8CDA}" type="slidenum">
              <a:rPr lang="en-US" smtClean="0"/>
              <a:t>‹#›</a:t>
            </a:fld>
            <a:endParaRPr lang="en-US"/>
          </a:p>
        </p:txBody>
      </p:sp>
    </p:spTree>
    <p:extLst>
      <p:ext uri="{BB962C8B-B14F-4D97-AF65-F5344CB8AC3E}">
        <p14:creationId xmlns:p14="http://schemas.microsoft.com/office/powerpoint/2010/main" val="267855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0C849D-C39C-4397-9652-746D29351636}" type="datetimeFigureOut">
              <a:rPr lang="en-US" smtClean="0"/>
              <a:t>8/8/2013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FD2670-097E-4EE0-95C1-7C5AB46F8CDA}" type="slidenum">
              <a:rPr lang="en-US" smtClean="0"/>
              <a:t>‹#›</a:t>
            </a:fld>
            <a:endParaRPr lang="en-US"/>
          </a:p>
        </p:txBody>
      </p:sp>
    </p:spTree>
    <p:extLst>
      <p:ext uri="{BB962C8B-B14F-4D97-AF65-F5344CB8AC3E}">
        <p14:creationId xmlns:p14="http://schemas.microsoft.com/office/powerpoint/2010/main" val="2690781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virtus.org/virtus/" TargetMode="External"/><Relationship Id="rId1" Type="http://schemas.openxmlformats.org/officeDocument/2006/relationships/slideLayout" Target="../slideLayouts/slideLayout4.xml"/><Relationship Id="rId4" Type="http://schemas.openxmlformats.org/officeDocument/2006/relationships/hyperlink" Target="http://www.geardiary.com/2012/03/27/hey-amazon-can-you-please-let-me-change-the-paragraph-justification-in-your-apps/confused-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3355975"/>
          </a:xfrm>
        </p:spPr>
        <p:txBody>
          <a:bodyPr>
            <a:normAutofit/>
          </a:bodyPr>
          <a:lstStyle/>
          <a:p>
            <a:r>
              <a:rPr lang="en-US" dirty="0" smtClean="0">
                <a:latin typeface="Monotype Corsiva" pitchFamily="66" charset="0"/>
              </a:rPr>
              <a:t>A Safe Environment for the Protection of Children and Young People</a:t>
            </a:r>
            <a:endParaRPr lang="en-US" dirty="0">
              <a:latin typeface="Monotype Corsiva" pitchFamily="66"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497" t="10324" r="6547" b="68894"/>
          <a:stretch/>
        </p:blipFill>
        <p:spPr bwMode="auto">
          <a:xfrm>
            <a:off x="0" y="685799"/>
            <a:ext cx="9144000" cy="1454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20244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txBody>
          <a:bodyPr>
            <a:normAutofit fontScale="90000"/>
          </a:bodyPr>
          <a:lstStyle/>
          <a:p>
            <a:r>
              <a:rPr lang="en-US" b="1" dirty="0"/>
              <a:t>Safe Environment Policy for the Diocese of Lafayette</a:t>
            </a:r>
            <a:r>
              <a:rPr lang="en-US" dirty="0"/>
              <a:t/>
            </a:r>
            <a:br>
              <a:rPr lang="en-US" dirty="0"/>
            </a:br>
            <a:endParaRPr lang="en-US" dirty="0"/>
          </a:p>
        </p:txBody>
      </p:sp>
      <p:sp>
        <p:nvSpPr>
          <p:cNvPr id="3" name="Content Placeholder 2"/>
          <p:cNvSpPr>
            <a:spLocks noGrp="1"/>
          </p:cNvSpPr>
          <p:nvPr>
            <p:ph idx="1"/>
          </p:nvPr>
        </p:nvSpPr>
        <p:spPr>
          <a:xfrm>
            <a:off x="457200" y="1600200"/>
            <a:ext cx="8382000" cy="4525963"/>
          </a:xfrm>
        </p:spPr>
        <p:txBody>
          <a:bodyPr>
            <a:normAutofit fontScale="77500" lnSpcReduction="20000"/>
          </a:bodyPr>
          <a:lstStyle/>
          <a:p>
            <a:pPr marL="0" indent="0">
              <a:buNone/>
            </a:pPr>
            <a:r>
              <a:rPr lang="en-US" sz="3400" dirty="0" smtClean="0"/>
              <a:t>1)  All </a:t>
            </a:r>
            <a:r>
              <a:rPr lang="en-US" sz="3400" dirty="0"/>
              <a:t>employees and volunteers, who have personal contact with minors, must receive Safe Environment training.  This training includes</a:t>
            </a:r>
            <a:r>
              <a:rPr lang="en-US" sz="3400" dirty="0" smtClean="0"/>
              <a:t>:</a:t>
            </a:r>
          </a:p>
          <a:p>
            <a:pPr marL="0" indent="0">
              <a:buNone/>
            </a:pPr>
            <a:endParaRPr lang="en-US" dirty="0"/>
          </a:p>
          <a:p>
            <a:pPr>
              <a:lnSpc>
                <a:spcPts val="3000"/>
              </a:lnSpc>
              <a:buFont typeface="Wingdings" pitchFamily="2" charset="2"/>
              <a:buChar char="Ø"/>
            </a:pPr>
            <a:r>
              <a:rPr lang="en-US" dirty="0" smtClean="0"/>
              <a:t> a </a:t>
            </a:r>
            <a:r>
              <a:rPr lang="en-US" dirty="0"/>
              <a:t>detailed overview of the Diocesan Safe Environment Policy and an educational session on abuse and neglect of minors</a:t>
            </a:r>
            <a:r>
              <a:rPr lang="en-US" dirty="0" smtClean="0"/>
              <a:t>.</a:t>
            </a:r>
            <a:endParaRPr lang="en-US" dirty="0"/>
          </a:p>
          <a:p>
            <a:pPr>
              <a:lnSpc>
                <a:spcPts val="3000"/>
              </a:lnSpc>
              <a:buFont typeface="Wingdings" pitchFamily="2" charset="2"/>
              <a:buChar char="Ø"/>
            </a:pPr>
            <a:r>
              <a:rPr lang="en-US" dirty="0" smtClean="0"/>
              <a:t> </a:t>
            </a:r>
            <a:r>
              <a:rPr lang="en-US" dirty="0"/>
              <a:t>signing of the Diocesan “Code of Conduct”</a:t>
            </a:r>
          </a:p>
          <a:p>
            <a:pPr>
              <a:lnSpc>
                <a:spcPts val="3000"/>
              </a:lnSpc>
              <a:buFont typeface="Wingdings" pitchFamily="2" charset="2"/>
              <a:buChar char="Ø"/>
            </a:pPr>
            <a:r>
              <a:rPr lang="en-US" dirty="0" smtClean="0"/>
              <a:t> </a:t>
            </a:r>
            <a:r>
              <a:rPr lang="en-US" dirty="0"/>
              <a:t>signing the Diocesan “Social Media Policy”</a:t>
            </a:r>
          </a:p>
          <a:p>
            <a:pPr>
              <a:lnSpc>
                <a:spcPts val="3000"/>
              </a:lnSpc>
              <a:buFont typeface="Wingdings" pitchFamily="2" charset="2"/>
              <a:buChar char="Ø"/>
            </a:pPr>
            <a:r>
              <a:rPr lang="en-US" dirty="0" smtClean="0"/>
              <a:t> </a:t>
            </a:r>
            <a:r>
              <a:rPr lang="en-US" dirty="0"/>
              <a:t>answering the Diocesan </a:t>
            </a:r>
            <a:r>
              <a:rPr lang="en-US" i="1" dirty="0"/>
              <a:t>Questionnaire on Abuse and Neglect </a:t>
            </a:r>
            <a:r>
              <a:rPr lang="en-US" i="1" dirty="0" smtClean="0"/>
              <a:t> of  </a:t>
            </a:r>
            <a:r>
              <a:rPr lang="en-US" i="1" dirty="0"/>
              <a:t>Minors</a:t>
            </a:r>
            <a:endParaRPr lang="en-US" dirty="0"/>
          </a:p>
          <a:p>
            <a:pPr>
              <a:lnSpc>
                <a:spcPts val="3000"/>
              </a:lnSpc>
              <a:buFont typeface="Wingdings" pitchFamily="2" charset="2"/>
              <a:buChar char="Ø"/>
            </a:pPr>
            <a:r>
              <a:rPr lang="en-US" dirty="0" smtClean="0"/>
              <a:t> </a:t>
            </a:r>
            <a:r>
              <a:rPr lang="en-US" dirty="0"/>
              <a:t>submitting to a criminal background check</a:t>
            </a:r>
          </a:p>
        </p:txBody>
      </p:sp>
    </p:spTree>
    <p:extLst>
      <p:ext uri="{BB962C8B-B14F-4D97-AF65-F5344CB8AC3E}">
        <p14:creationId xmlns:p14="http://schemas.microsoft.com/office/powerpoint/2010/main" val="342419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txBody>
          <a:bodyPr>
            <a:normAutofit fontScale="90000"/>
          </a:bodyPr>
          <a:lstStyle/>
          <a:p>
            <a:r>
              <a:rPr lang="en-US" b="1" dirty="0"/>
              <a:t>Safe Environment Policy for the Diocese of Lafayette</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dirty="0"/>
              <a:t>This training must be done </a:t>
            </a:r>
            <a:r>
              <a:rPr lang="en-US" u="sng" dirty="0"/>
              <a:t>before</a:t>
            </a:r>
            <a:r>
              <a:rPr lang="en-US" dirty="0"/>
              <a:t> the individual has personal contact with minors.  </a:t>
            </a:r>
            <a:endParaRPr lang="en-US" dirty="0" smtClean="0"/>
          </a:p>
          <a:p>
            <a:endParaRPr lang="en-US" i="1" dirty="0"/>
          </a:p>
          <a:p>
            <a:r>
              <a:rPr lang="en-US" i="1" dirty="0" smtClean="0"/>
              <a:t>The </a:t>
            </a:r>
            <a:r>
              <a:rPr lang="en-US" i="1" dirty="0"/>
              <a:t>only exception to this rule is if an adult would come for a one-time event and would not be personally interacting with minors – for example, a guest speaker at a one-time event that would never be alone with minors.  </a:t>
            </a: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508928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txBody>
          <a:bodyPr>
            <a:normAutofit fontScale="90000"/>
          </a:bodyPr>
          <a:lstStyle/>
          <a:p>
            <a:r>
              <a:rPr lang="en-US" b="1" dirty="0"/>
              <a:t>Safe Environment Policy for the Diocese of Lafayette</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2)  After Initial Training, employees and volunteers must complete an hour of Safe Environment </a:t>
            </a:r>
            <a:r>
              <a:rPr lang="en-US" i="1" dirty="0"/>
              <a:t>Continuing Education</a:t>
            </a:r>
            <a:r>
              <a:rPr lang="en-US" dirty="0"/>
              <a:t> annually each calendar year.  This can be done in a variety of ways but the easiest way is through Virtus.org.</a:t>
            </a:r>
          </a:p>
          <a:p>
            <a:pPr marL="0" indent="0">
              <a:buNone/>
            </a:pPr>
            <a:endParaRPr lang="en-US" dirty="0"/>
          </a:p>
          <a:p>
            <a:pPr marL="0" indent="0">
              <a:buNone/>
            </a:pPr>
            <a:r>
              <a:rPr lang="en-US" dirty="0"/>
              <a:t>3)  All paperwork for both Initial Training and Continuing Ed. training is kept at the Diocese and at the site where the individual received Initial Training.  It can then be copied and sent to other Diocesan Churches or Schools.</a:t>
            </a:r>
          </a:p>
          <a:p>
            <a:endParaRPr lang="en-US" dirty="0"/>
          </a:p>
        </p:txBody>
      </p:sp>
    </p:spTree>
    <p:extLst>
      <p:ext uri="{BB962C8B-B14F-4D97-AF65-F5344CB8AC3E}">
        <p14:creationId xmlns:p14="http://schemas.microsoft.com/office/powerpoint/2010/main" val="3508928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txBody>
          <a:bodyPr>
            <a:normAutofit fontScale="90000"/>
          </a:bodyPr>
          <a:lstStyle/>
          <a:p>
            <a:r>
              <a:rPr lang="en-US" b="1" dirty="0"/>
              <a:t>Safe Environment Policy for the Diocese of Lafayette</a:t>
            </a:r>
            <a:r>
              <a:rPr lang="en-US" dirty="0"/>
              <a:t/>
            </a:r>
            <a:br>
              <a:rPr lang="en-US" dirty="0"/>
            </a:br>
            <a:endParaRPr lang="en-US" dirty="0"/>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pPr marL="0" indent="0">
              <a:buNone/>
            </a:pPr>
            <a:r>
              <a:rPr lang="en-US" b="1" u="sng" dirty="0"/>
              <a:t>FEES</a:t>
            </a:r>
            <a:endParaRPr lang="en-US" dirty="0"/>
          </a:p>
          <a:p>
            <a:pPr marL="0" indent="0">
              <a:buNone/>
            </a:pPr>
            <a:r>
              <a:rPr lang="en-US" dirty="0"/>
              <a:t> </a:t>
            </a:r>
          </a:p>
          <a:p>
            <a:pPr lvl="0"/>
            <a:r>
              <a:rPr lang="en-US" b="1" u="sng" dirty="0"/>
              <a:t>For Volunteers:</a:t>
            </a:r>
            <a:r>
              <a:rPr lang="en-US" dirty="0"/>
              <a:t>     The Diocesan fee </a:t>
            </a:r>
            <a:r>
              <a:rPr lang="en-US" dirty="0" smtClean="0"/>
              <a:t>for </a:t>
            </a:r>
            <a:r>
              <a:rPr lang="en-US" dirty="0"/>
              <a:t>running a background check on volunteers is $7.00.  This fee is paid by the volunteer or by the organization for which the volunteer is serving (band, campus ministry, athletics, etc.) and must be paid at the time of Initial Training.  Volunteers do not need to be fingerprinted.  </a:t>
            </a:r>
          </a:p>
          <a:p>
            <a:pPr marL="0" indent="0">
              <a:buNone/>
            </a:pPr>
            <a:r>
              <a:rPr lang="en-US" dirty="0"/>
              <a:t> </a:t>
            </a:r>
          </a:p>
          <a:p>
            <a:pPr lvl="0"/>
            <a:r>
              <a:rPr lang="en-US" b="1" u="sng" dirty="0"/>
              <a:t>For Employees:</a:t>
            </a:r>
            <a:r>
              <a:rPr lang="en-US" u="sng" dirty="0"/>
              <a:t> </a:t>
            </a:r>
            <a:r>
              <a:rPr lang="en-US" dirty="0"/>
              <a:t>    Employees need to be fingerprinted as well as submit to a background check.  This is a Louisiana State requirement, not Diocesan.  The fee for employee fingerprinting and background check is $52.50 ($42.50 is paid by STM and $10.00 is paid by the individual).  An employee is anyone getting paid by STM, not just full-time faculty and staff.</a:t>
            </a:r>
          </a:p>
          <a:p>
            <a:endParaRPr lang="en-US" dirty="0"/>
          </a:p>
        </p:txBody>
      </p:sp>
    </p:spTree>
    <p:extLst>
      <p:ext uri="{BB962C8B-B14F-4D97-AF65-F5344CB8AC3E}">
        <p14:creationId xmlns:p14="http://schemas.microsoft.com/office/powerpoint/2010/main" val="3508928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txBody>
          <a:bodyPr>
            <a:normAutofit fontScale="90000"/>
          </a:bodyPr>
          <a:lstStyle/>
          <a:p>
            <a:r>
              <a:rPr lang="en-US" b="1" dirty="0"/>
              <a:t>Safe Environment Policy for the Diocese of Lafayette</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r>
              <a:rPr lang="en-US" i="1" dirty="0"/>
              <a:t>Fingerprinting is done at the Diocesan Office on Carmel Drive on the second and last Tuesdays of each month.  Times are 9:00am – 11:30am, and 1:00pm – 3:30pm.</a:t>
            </a:r>
            <a:r>
              <a:rPr lang="en-US" dirty="0"/>
              <a:t>   </a:t>
            </a:r>
            <a:r>
              <a:rPr lang="en-US" b="1" u="sng" dirty="0"/>
              <a:t>EMPLOYEES MUST BE FINGERPRINTED AT THE DIOCESE EVEN IF THEY HAVE BEEN FINGERPRINTED ELSEWHERE.</a:t>
            </a:r>
            <a:r>
              <a:rPr lang="en-US" b="1" dirty="0"/>
              <a:t>  </a:t>
            </a:r>
            <a:r>
              <a:rPr lang="en-US" dirty="0"/>
              <a:t>Names of employees needing to be fingerprinted must be given to Mary </a:t>
            </a:r>
            <a:r>
              <a:rPr lang="en-US" dirty="0" err="1"/>
              <a:t>Kellner</a:t>
            </a:r>
            <a:r>
              <a:rPr lang="en-US" dirty="0"/>
              <a:t> at least 24 hours before being fingerprinted so the $42.50 check can be made for the individual to take to the Diocese.</a:t>
            </a:r>
          </a:p>
          <a:p>
            <a:endParaRPr lang="en-US" dirty="0"/>
          </a:p>
          <a:p>
            <a:endParaRPr lang="en-US" dirty="0"/>
          </a:p>
        </p:txBody>
      </p:sp>
    </p:spTree>
    <p:extLst>
      <p:ext uri="{BB962C8B-B14F-4D97-AF65-F5344CB8AC3E}">
        <p14:creationId xmlns:p14="http://schemas.microsoft.com/office/powerpoint/2010/main" val="35089288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a:xfrm>
            <a:off x="457200" y="1295400"/>
            <a:ext cx="8229600" cy="5257800"/>
          </a:xfrm>
        </p:spPr>
        <p:txBody>
          <a:bodyPr>
            <a:normAutofit/>
          </a:bodyPr>
          <a:lstStyle/>
          <a:p>
            <a:r>
              <a:rPr lang="en-US" u="sng" dirty="0" smtClean="0"/>
              <a:t>Protect our students</a:t>
            </a:r>
            <a:r>
              <a:rPr lang="en-US" dirty="0" smtClean="0"/>
              <a:t> as if they were your own children.</a:t>
            </a:r>
          </a:p>
          <a:p>
            <a:pPr marL="0" indent="0">
              <a:buNone/>
            </a:pPr>
            <a:endParaRPr lang="en-US" dirty="0" smtClean="0"/>
          </a:p>
          <a:p>
            <a:r>
              <a:rPr lang="en-US" u="sng" dirty="0" smtClean="0"/>
              <a:t>Protect yourself</a:t>
            </a:r>
            <a:r>
              <a:rPr lang="en-US" dirty="0" smtClean="0"/>
              <a:t>.  If you give an adult personal access to any of our students who is not safe environment trained, and abuse occurs, you will share the responsibility for that abuse.     If they are Safe Environment trained, you are legally protected.</a:t>
            </a:r>
            <a:endParaRPr lang="en-US" dirty="0"/>
          </a:p>
        </p:txBody>
      </p:sp>
    </p:spTree>
    <p:extLst>
      <p:ext uri="{BB962C8B-B14F-4D97-AF65-F5344CB8AC3E}">
        <p14:creationId xmlns:p14="http://schemas.microsoft.com/office/powerpoint/2010/main" val="4170807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0"/>
                                  </p:iterate>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a:t>
            </a:r>
            <a:endParaRPr lang="en-US" dirty="0"/>
          </a:p>
        </p:txBody>
      </p:sp>
      <p:sp>
        <p:nvSpPr>
          <p:cNvPr id="3" name="Content Placeholder 2"/>
          <p:cNvSpPr>
            <a:spLocks noGrp="1"/>
          </p:cNvSpPr>
          <p:nvPr>
            <p:ph idx="1"/>
          </p:nvPr>
        </p:nvSpPr>
        <p:spPr/>
        <p:txBody>
          <a:bodyPr>
            <a:normAutofit fontScale="92500" lnSpcReduction="20000"/>
          </a:bodyPr>
          <a:lstStyle/>
          <a:p>
            <a:r>
              <a:rPr lang="en-US" b="1" u="sng" dirty="0" smtClean="0"/>
              <a:t>New Social Media Policy </a:t>
            </a:r>
            <a:r>
              <a:rPr lang="en-US" dirty="0" smtClean="0"/>
              <a:t>– remember, any text that is sent to an STM student concerning official STM business must also be sent to another adult.  Our emails are already archived and Administration can access email records if necessary.  </a:t>
            </a:r>
          </a:p>
          <a:p>
            <a:r>
              <a:rPr lang="en-US" dirty="0" smtClean="0"/>
              <a:t>Student observers, since they will be present in class with students, need training.</a:t>
            </a:r>
          </a:p>
          <a:p>
            <a:r>
              <a:rPr lang="en-US" smtClean="0"/>
              <a:t>Ordinary guests </a:t>
            </a:r>
            <a:r>
              <a:rPr lang="en-US" dirty="0" smtClean="0"/>
              <a:t>who come to school, at Mass for example, do not need training because they are not being given personal access to our students.</a:t>
            </a:r>
            <a:endParaRPr lang="en-US" dirty="0"/>
          </a:p>
        </p:txBody>
      </p:sp>
    </p:spTree>
    <p:extLst>
      <p:ext uri="{BB962C8B-B14F-4D97-AF65-F5344CB8AC3E}">
        <p14:creationId xmlns:p14="http://schemas.microsoft.com/office/powerpoint/2010/main" val="2349599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What next?</a:t>
            </a:r>
            <a:endParaRPr lang="en-US" dirty="0"/>
          </a:p>
        </p:txBody>
      </p:sp>
      <p:sp>
        <p:nvSpPr>
          <p:cNvPr id="4" name="Content Placeholder 3"/>
          <p:cNvSpPr>
            <a:spLocks noGrp="1"/>
          </p:cNvSpPr>
          <p:nvPr>
            <p:ph sz="half" idx="1"/>
          </p:nvPr>
        </p:nvSpPr>
        <p:spPr/>
        <p:txBody>
          <a:bodyPr/>
          <a:lstStyle/>
          <a:p>
            <a:r>
              <a:rPr lang="en-US" dirty="0" smtClean="0"/>
              <a:t>Go to </a:t>
            </a:r>
            <a:r>
              <a:rPr lang="en-US" u="sng" dirty="0">
                <a:hlinkClick r:id="rId2"/>
              </a:rPr>
              <a:t>Virtus.org</a:t>
            </a:r>
            <a:r>
              <a:rPr lang="en-US" dirty="0"/>
              <a:t> </a:t>
            </a:r>
          </a:p>
          <a:p>
            <a:endParaRPr lang="en-US" dirty="0"/>
          </a:p>
        </p:txBody>
      </p:sp>
      <p:pic>
        <p:nvPicPr>
          <p:cNvPr id="7" name="Picture 10" descr="Confus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228600"/>
            <a:ext cx="4352925"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5047434" y="6599647"/>
            <a:ext cx="3867966" cy="169277"/>
          </a:xfrm>
          <a:prstGeom prst="rect">
            <a:avLst/>
          </a:prstGeom>
        </p:spPr>
        <p:txBody>
          <a:bodyPr wrap="square">
            <a:spAutoFit/>
          </a:bodyPr>
          <a:lstStyle/>
          <a:p>
            <a:r>
              <a:rPr lang="en-US" sz="500" dirty="0">
                <a:hlinkClick r:id="rId4"/>
              </a:rPr>
              <a:t>http://www.geardiary.com/2012/03/27/hey-amazon-can-you-please-let-me-change-the-paragraph-justification-in-your-apps/confused-2</a:t>
            </a:r>
            <a:r>
              <a:rPr lang="en-US" sz="500" dirty="0" smtClean="0">
                <a:hlinkClick r:id="rId4"/>
              </a:rPr>
              <a:t>/</a:t>
            </a:r>
            <a:endParaRPr lang="en-US" dirty="0"/>
          </a:p>
        </p:txBody>
      </p:sp>
    </p:spTree>
    <p:extLst>
      <p:ext uri="{BB962C8B-B14F-4D97-AF65-F5344CB8AC3E}">
        <p14:creationId xmlns:p14="http://schemas.microsoft.com/office/powerpoint/2010/main" val="29994608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954</TotalTime>
  <Words>515</Words>
  <Application>Microsoft Office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A Safe Environment for the Protection of Children and Young People</vt:lpstr>
      <vt:lpstr>Safe Environment Policy for the Diocese of Lafayette </vt:lpstr>
      <vt:lpstr>Safe Environment Policy for the Diocese of Lafayette </vt:lpstr>
      <vt:lpstr>Safe Environment Policy for the Diocese of Lafayette </vt:lpstr>
      <vt:lpstr>Safe Environment Policy for the Diocese of Lafayette </vt:lpstr>
      <vt:lpstr>Safe Environment Policy for the Diocese of Lafayette </vt:lpstr>
      <vt:lpstr>In conclusion…</vt:lpstr>
      <vt:lpstr>FAQ</vt:lpstr>
      <vt:lpstr>What next?</vt:lpstr>
    </vt:vector>
  </TitlesOfParts>
  <Company>FUJITSU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Safe Environment for the Protection of Children and Young People</dc:title>
  <dc:creator>Jeffery Cormier</dc:creator>
  <cp:lastModifiedBy>Jeffery Cormier</cp:lastModifiedBy>
  <cp:revision>52</cp:revision>
  <dcterms:created xsi:type="dcterms:W3CDTF">2012-04-17T14:50:52Z</dcterms:created>
  <dcterms:modified xsi:type="dcterms:W3CDTF">2013-08-08T14:47:43Z</dcterms:modified>
</cp:coreProperties>
</file>